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5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3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7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4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8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9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0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8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F1A4-70DF-4777-A895-02346EA77AF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4EAB-7459-44EB-8E3A-F4AF2C99F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5%D0%B2%D0%B8%D0%B7%D0%B8%D1%8F_(%D0%BF%D0%B5%D1%80%D0%B5%D0%BF%D0%B8%D1%81%D1%8C_%D0%BD%D0%B0%D1%81%D0%B5%D0%BB%D0%B5%D0%BD%D0%B8%D1%8F)" TargetMode="External"/><Relationship Id="rId2" Type="http://schemas.openxmlformats.org/officeDocument/2006/relationships/hyperlink" Target="https://ru.wikipedia.org/wiki/%D0%9F%D1%91%D1%82%D1%80_I_%D0%92%D0%B5%D0%BB%D0%B8%D0%BA%D0%B8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 descr="https://ds04.infourok.ru/uploads/ex/1196/000b96cd-d62db373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ds04.infourok.ru/uploads/ex/0856/000217ad-a6cb49fd/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365125"/>
            <a:ext cx="6248400" cy="1235075"/>
          </a:xfrm>
        </p:spPr>
        <p:txBody>
          <a:bodyPr>
            <a:normAutofit fontScale="90000"/>
          </a:bodyPr>
          <a:lstStyle/>
          <a:p>
            <a:pPr indent="540385">
              <a:spcAft>
                <a:spcPts val="0"/>
              </a:spcAft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Сравнительная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численности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по странам.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144" y="1508760"/>
            <a:ext cx="6467856" cy="5349241"/>
          </a:xfrm>
          <a:prstGeom prst="rect">
            <a:avLst/>
          </a:prstGeom>
        </p:spPr>
      </p:pic>
      <p:pic>
        <p:nvPicPr>
          <p:cNvPr id="11266" name="Picture 2" descr="http://images.myshared.ru/6/781902/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09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651" y="3870325"/>
            <a:ext cx="14566285" cy="124271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novosti33.ru/wp-content/uploads/2016/02/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81" y="0"/>
            <a:ext cx="12369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216" y="365125"/>
            <a:ext cx="5891784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От чего же зависит численность населения?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7376" y="1825625"/>
            <a:ext cx="4916424" cy="4351338"/>
          </a:xfrm>
        </p:spPr>
        <p:txBody>
          <a:bodyPr/>
          <a:lstStyle/>
          <a:p>
            <a:r>
              <a:rPr lang="ru-RU" dirty="0"/>
              <a:t>Численность населения зависит от количества родившихся и умерших.</a:t>
            </a:r>
          </a:p>
        </p:txBody>
      </p:sp>
      <p:pic>
        <p:nvPicPr>
          <p:cNvPr id="13314" name="Picture 2" descr="ÐÑÑÐµÑÑÐ²ÐµÐ½Ð½ÑÐ¹ Ð¿ÑÐ¸ÑÐ¾ÑÑÐ Ð¾Ð¶Ð´Ð°ÐµÐ¼Ð¾ÑÑÑ - ÐºÐ¾Ð»Ð¸ÑÐµÑÑÐ²Ð¾ ÑÐ¾Ð´Ð¸Ð²-ÑÐ¸ÑÑÑ Ð·Ð° Ð³Ð¾Ð´ Ð½Ð° 1000 Ð¶Ð¸ÑÐµÐ»ÐµÐ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"/>
            <a:ext cx="6163056" cy="65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Ð¸Ð´Ñ ÐµÑÑÐµÑÑÐ²ÐµÐ½Ð½Ð¾Ð³Ð¾ Ð¿ÑÐ¸ÑÐ¾Ñ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2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Ð¾ÑÐ¿ÑÐ¾Ð¸Ð·Ð²Ð¾Ð´ÑÑÐ²Ð¾ Ð½Ð°ÑÐµÐ»ÐµÐ½Ð¸Ñ- Ð½ÐµÐ¿ÑÐµÑÑÐ²Ð½ÑÐ¹ Ð¿ÑÐ¾ÑÐµÑÑ Ð¿ÑÐ¾Ð¸Ð·Ð²Ð¾Ð´ÑÑÐ²Ð° Ð»ÑÐ´ÐµÐ¹ Ð»ÑÐ´ÑÐ¼Ð¸, Ð¿ÑÐ¾ÑÐµ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0"/>
            <a:ext cx="68244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632704" y="274639"/>
            <a:ext cx="6720840" cy="9223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6600"/>
                </a:solidFill>
              </a:rPr>
              <a:t>Факторы, влияющие</a:t>
            </a:r>
            <a:endParaRPr lang="ru-RU" dirty="0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4315968" y="1125539"/>
            <a:ext cx="3803903" cy="6381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6600"/>
                </a:solidFill>
              </a:rPr>
              <a:t>На рождаемость</a:t>
            </a:r>
            <a:endParaRPr lang="ru-RU" dirty="0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129784" y="1844675"/>
            <a:ext cx="3108960" cy="4679950"/>
          </a:xfrm>
        </p:spPr>
        <p:txBody>
          <a:bodyPr>
            <a:normAutofit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 dirty="0"/>
              <a:t>войны;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/>
              <a:t>социальные условия;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/>
              <a:t>здоровье и медицинское обслуживание;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/>
              <a:t>уровень образования и культуры;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/>
              <a:t>национальные и религиозные традиции;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/>
              <a:t>экономическая и политическая стабильность;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dirty="0"/>
              <a:t>экономическая активность женщин</a:t>
            </a:r>
          </a:p>
        </p:txBody>
      </p:sp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>
          <a:xfrm>
            <a:off x="9189719" y="1125539"/>
            <a:ext cx="2441449" cy="6381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9900"/>
                </a:solidFill>
              </a:rPr>
              <a:t>Смертность </a:t>
            </a:r>
          </a:p>
        </p:txBody>
      </p:sp>
      <p:sp>
        <p:nvSpPr>
          <p:cNvPr id="15366" name="Содержимое 5"/>
          <p:cNvSpPr>
            <a:spLocks noGrp="1"/>
          </p:cNvSpPr>
          <p:nvPr>
            <p:ph sz="quarter" idx="4"/>
          </p:nvPr>
        </p:nvSpPr>
        <p:spPr>
          <a:xfrm>
            <a:off x="8714232" y="1916114"/>
            <a:ext cx="3477768" cy="4249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войны;</a:t>
            </a:r>
          </a:p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голод;</a:t>
            </a:r>
          </a:p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эпидемии;</a:t>
            </a:r>
          </a:p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вредные привычки;</a:t>
            </a:r>
          </a:p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социальные потрясения;</a:t>
            </a:r>
          </a:p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уровень здравоохранения;</a:t>
            </a:r>
          </a:p>
          <a:p>
            <a:pPr>
              <a:lnSpc>
                <a:spcPct val="90000"/>
              </a:lnSpc>
              <a:buClr>
                <a:srgbClr val="CC6600"/>
              </a:buClr>
              <a:buFontTx/>
              <a:buBlip>
                <a:blip r:embed="rId2"/>
              </a:buBlip>
            </a:pPr>
            <a:r>
              <a:rPr lang="ru-RU" sz="2000" dirty="0"/>
              <a:t>экономическая и политическая нестабильность</a:t>
            </a:r>
          </a:p>
        </p:txBody>
      </p:sp>
      <p:pic>
        <p:nvPicPr>
          <p:cNvPr id="7" name="Picture 2" descr="ÐÑÑÐ¾ÑÐ¸ÑÐµÑÐºÐ¸Ðµ ÑÐ¸Ð¿Ñ Ð²Ð¾ÑÐ¿ÑÐ¾Ð¸Ð·Ð²Ð¾Ð´ÑÑÐ²Ð°ÐÑÑÐµÑÐ¸Ð¿ (ÑÐ¼ÐµÑÑÐ½Ð¾ÑÑÑ = ÑÐ¾Ð¶Ð´Ð°ÐµÐ¼Ð¾ÑÑÐ¸, Ð·Ð°Ð²Ð¸ÑÐ¸Ð¼Ð¾Ñ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9472" cy="660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2472" y="751344"/>
            <a:ext cx="60533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Демографические кризисы.</a:t>
            </a:r>
            <a:endParaRPr lang="ru-RU" sz="3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демографический кризис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1914-1922 годы.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Первой мировой войной, революцией 1917 года, гражданской войной, массовой эмиграцией, эпидемией гриппа. 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слайд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демографический кризис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1932–1937 годы.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коллективизацией сельского хозяйства, голод 1933–1934 года, репрессии.(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слайд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демографический кризис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1941-1945 годы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мужчины ушли на фронт и не вернулись с поля боя. Общие людские потери Советского Союза в войне составили примерно   27 млн.  человек. (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слайд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демографический кризис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1990 годы — настоящее время.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48768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экономическим кризисом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нестабильностью, неблагоприятной экологической обстановкой.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Этот кризис называют современным.</a:t>
            </a:r>
            <a:endParaRPr lang="ru-RU" dirty="0"/>
          </a:p>
        </p:txBody>
      </p:sp>
      <p:pic>
        <p:nvPicPr>
          <p:cNvPr id="16386" name="Picture 2" descr="http://alcostad.ru/wp-content/uploads/2018/09/naselenie-ross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8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6622"/>
            <a:ext cx="7200800" cy="6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мертность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3190" y="285728"/>
            <a:ext cx="5013386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Рождаемость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105" y="285729"/>
            <a:ext cx="5107386" cy="3987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09" y="4143381"/>
            <a:ext cx="5060439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 РО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691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Воспроизводство населения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1092" y="37147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Рождаемость</a:t>
            </a:r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3190" y="37026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Смертность</a:t>
            </a:r>
            <a:endParaRPr lang="ru-RU" b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315" y="4143380"/>
            <a:ext cx="52385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096100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Причины смертности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934575" y="6329386"/>
            <a:ext cx="609600" cy="457200"/>
          </a:xfrm>
        </p:spPr>
        <p:txBody>
          <a:bodyPr/>
          <a:lstStyle/>
          <a:p>
            <a:pPr>
              <a:defRPr/>
            </a:pPr>
            <a:fld id="{272F6AEC-3BF5-4BE5-B106-BF10D25B9F01}" type="slidenum"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2861" y="6550224"/>
            <a:ext cx="3647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(составлено автором по данным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Ростовстат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559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856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eben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908720"/>
            <a:ext cx="7488832" cy="4655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 rot="-264630">
            <a:off x="2351088" y="4797426"/>
            <a:ext cx="7561262" cy="1439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276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96/000b96cd-d62db373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6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b05c05a16c74e5bfd824421548fe7704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79/1382157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" y="0"/>
            <a:ext cx="12198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ds04.infourok.ru/uploads/ex/0aff/0004c5ee-6737d3f6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6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1d119276ff6de3ccc761de3104c2020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" y="0"/>
            <a:ext cx="40599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264" y="365125"/>
            <a:ext cx="695553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урока: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376" y="1825625"/>
            <a:ext cx="7202424" cy="435133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-познакомиться с численностью населения страны;</a:t>
            </a:r>
          </a:p>
          <a:p>
            <a:r>
              <a:rPr lang="ru-RU" dirty="0">
                <a:solidFill>
                  <a:srgbClr val="002060"/>
                </a:solidFill>
              </a:rPr>
              <a:t>-определить причины, влияющие на изменение численности населения;</a:t>
            </a:r>
          </a:p>
          <a:p>
            <a:r>
              <a:rPr lang="ru-RU" dirty="0">
                <a:solidFill>
                  <a:srgbClr val="002060"/>
                </a:solidFill>
              </a:rPr>
              <a:t>-дать определение понятий «Демография», «Естественный прирост», «Демографический кризис»;</a:t>
            </a:r>
          </a:p>
          <a:p>
            <a:r>
              <a:rPr lang="ru-RU" dirty="0">
                <a:solidFill>
                  <a:srgbClr val="002060"/>
                </a:solidFill>
              </a:rPr>
              <a:t>-развить умение анализировать статистический материал. Делать расчеты по определению естественного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8933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10698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Какие науки занимаются изучением населения?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5312" y="1825625"/>
            <a:ext cx="6117336" cy="435133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Этнология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  наука, изучающая процессы формирования и развития этнических групп, их особенности.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Демография </a:t>
            </a:r>
            <a:r>
              <a:rPr lang="ru-RU" dirty="0"/>
              <a:t>-  наука о закономерностях воспроизводства населения,  миграциях, изучающая численность, территориальное размещение и состав населения, их изменения, причины и следствия. </a:t>
            </a:r>
          </a:p>
          <a:p>
            <a:endParaRPr lang="ru-RU" dirty="0"/>
          </a:p>
        </p:txBody>
      </p:sp>
      <p:pic>
        <p:nvPicPr>
          <p:cNvPr id="7170" name="Picture 2" descr="http://itd1.mycdn.me/image?id=871512493146&amp;t=20&amp;plc=WEB&amp;tkn=*EnNp8jIFAkTGFOBOwBv_01lM8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964"/>
            <a:ext cx="6016752" cy="54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Какие методы учета населения вам известны из истории?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4768" y="1825624"/>
            <a:ext cx="6047232" cy="49592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Древней Руси государственные переписи начали проводиться со 2-й половины XIII века </a:t>
            </a:r>
            <a:r>
              <a:rPr lang="ru-RU" dirty="0" smtClean="0"/>
              <a:t>.</a:t>
            </a:r>
          </a:p>
          <a:p>
            <a:r>
              <a:rPr lang="ru-RU" dirty="0"/>
              <a:t>XVII веке единицей обложения стал двор, а основной формой учёта — подворные переписи. </a:t>
            </a:r>
            <a:endParaRPr lang="ru-RU" dirty="0" smtClean="0"/>
          </a:p>
          <a:p>
            <a:r>
              <a:rPr lang="ru-RU" dirty="0"/>
              <a:t>Указом </a:t>
            </a:r>
            <a:r>
              <a:rPr lang="ru-RU" u="sng" dirty="0">
                <a:hlinkClick r:id="rId2" tooltip="Пётр I Великий"/>
              </a:rPr>
              <a:t>Петра I</a:t>
            </a:r>
            <a:r>
              <a:rPr lang="ru-RU" dirty="0"/>
              <a:t> от 26 ноября 1718 года было положено начало государственным </a:t>
            </a:r>
            <a:r>
              <a:rPr lang="ru-RU" u="sng" dirty="0" smtClean="0">
                <a:hlinkClick r:id="rId3" tooltip="Ревизия (перепись населения)"/>
              </a:rPr>
              <a:t>ревизиям</a:t>
            </a:r>
            <a:r>
              <a:rPr lang="ru-RU" dirty="0" smtClean="0"/>
              <a:t>.</a:t>
            </a:r>
          </a:p>
          <a:p>
            <a:r>
              <a:rPr lang="ru-RU" dirty="0"/>
              <a:t>Первая всеобщая перепись населения России была проведена по состоянию на 9 февраля 1897 года. </a:t>
            </a:r>
          </a:p>
        </p:txBody>
      </p:sp>
      <p:pic>
        <p:nvPicPr>
          <p:cNvPr id="8194" name="Picture 2" descr="https://ds02.infourok.ru/uploads/ex/0712/0008b9a1-6951d4e5/img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8"/>
            <a:ext cx="614476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такое перепись населения?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3488" y="1825625"/>
            <a:ext cx="4020312" cy="435133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Перепись населения</a:t>
            </a:r>
            <a:r>
              <a:rPr lang="ru-RU" dirty="0"/>
              <a:t> — единый процесс сбора, обобщения, анализа и публикации демографических, экономических и социальных данных </a:t>
            </a:r>
            <a:r>
              <a:rPr lang="ru-RU" dirty="0" smtClean="0"/>
              <a:t>населения.</a:t>
            </a:r>
            <a:endParaRPr lang="ru-RU" dirty="0"/>
          </a:p>
        </p:txBody>
      </p:sp>
      <p:sp>
        <p:nvSpPr>
          <p:cNvPr id="4" name="AutoShape 2" descr="https://news-factor.ru/img/news/news/news_345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news-factor.ru/img/news/news/news_34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1408176"/>
            <a:ext cx="7440168" cy="51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231</Words>
  <Application>Microsoft Office PowerPoint</Application>
  <PresentationFormat>Широкоэкранный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урока: </vt:lpstr>
      <vt:lpstr>Какие науки занимаются изучением населения? </vt:lpstr>
      <vt:lpstr>Какие методы учета населения вам известны из истории?</vt:lpstr>
      <vt:lpstr>Что такое перепись населения?</vt:lpstr>
      <vt:lpstr>Сравнительная таблица  численности населения по странам.  </vt:lpstr>
      <vt:lpstr>Презентация PowerPoint</vt:lpstr>
      <vt:lpstr>От чего же зависит численность населения?</vt:lpstr>
      <vt:lpstr>Презентация PowerPoint</vt:lpstr>
      <vt:lpstr>Факторы, влияющие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2018-10-14T16:47:08Z</dcterms:created>
  <dcterms:modified xsi:type="dcterms:W3CDTF">2018-10-29T18:05:42Z</dcterms:modified>
</cp:coreProperties>
</file>